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72388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6735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5082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7500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8560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0130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6899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6221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6259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7014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6884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82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7344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2683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3004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0871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10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187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3610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FB18442-964B-4736-ABAA-0D2AA0145430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101F-C6DB-4CB0-9A92-B697A4444C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4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4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1675" y="2143875"/>
            <a:ext cx="5248275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544350" cy="485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415400" cy="463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21775" cy="223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379" y="0"/>
            <a:ext cx="785723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70875" cy="432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1950" cy="33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544350" cy="45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038" y="200025"/>
            <a:ext cx="7019925" cy="47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600" y="76200"/>
            <a:ext cx="7944796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erlin Sans FB Demi" pitchFamily="34" charset="0"/>
              </a:rPr>
              <a:t>Tangent line to a curve</a:t>
            </a:r>
            <a:endParaRPr lang="en-US" b="1" dirty="0"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i="1" dirty="0" smtClean="0"/>
              <a:t>Definition: line that passes through a given point and has a slope that is the same as the slope of the curve at that point. </a:t>
            </a:r>
            <a:endParaRPr lang="en-US" i="1" dirty="0"/>
          </a:p>
        </p:txBody>
      </p:sp>
      <p:pic>
        <p:nvPicPr>
          <p:cNvPr id="1026" name="Picture 2" descr="http://mathforum.org/cgraph/history/pictures/glossary/tange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1" y="2457450"/>
            <a:ext cx="2484302" cy="2343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742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664" y="622925"/>
            <a:ext cx="7766676" cy="401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14300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rlin Sans FB Demi" pitchFamily="34" charset="0"/>
              </a:rPr>
              <a:t>How can we find the slope of a tangent line?</a:t>
            </a:r>
            <a:endParaRPr lang="en-US" dirty="0"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900" y="1200151"/>
            <a:ext cx="2743200" cy="33944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Consider the graph of y = f(x) and a point (x, f(x)) and another point (</a:t>
            </a:r>
            <a:r>
              <a:rPr lang="en-US" dirty="0" err="1" smtClean="0"/>
              <a:t>x+h</a:t>
            </a:r>
            <a:r>
              <a:rPr lang="en-US" dirty="0" smtClean="0"/>
              <a:t>, f(</a:t>
            </a:r>
            <a:r>
              <a:rPr lang="en-US" dirty="0" err="1" smtClean="0"/>
              <a:t>x+h</a:t>
            </a:r>
            <a:r>
              <a:rPr lang="en-US" dirty="0" smtClean="0"/>
              <a:t>)). What would the slope of this line be?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We call this line a secant line. The line we are looking at right now is not very close to being a tangent line. Let’s make a closer secant line (let’s make h smaller).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 l="25781" t="42708" r="51563" b="31837"/>
          <a:stretch>
            <a:fillRect/>
          </a:stretch>
        </p:blipFill>
        <p:spPr bwMode="auto">
          <a:xfrm>
            <a:off x="1485901" y="1371600"/>
            <a:ext cx="325550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3429000" y="3440430"/>
            <a:ext cx="102870" cy="10287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4" name="Oval 23"/>
          <p:cNvSpPr/>
          <p:nvPr/>
        </p:nvSpPr>
        <p:spPr>
          <a:xfrm>
            <a:off x="3897630" y="2628900"/>
            <a:ext cx="102870" cy="10287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5" name="Oval 24"/>
          <p:cNvSpPr/>
          <p:nvPr/>
        </p:nvSpPr>
        <p:spPr>
          <a:xfrm>
            <a:off x="4297680" y="1485900"/>
            <a:ext cx="102870" cy="10287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6" name="Rectangle 25"/>
          <p:cNvSpPr/>
          <p:nvPr/>
        </p:nvSpPr>
        <p:spPr>
          <a:xfrm>
            <a:off x="2925747" y="3152001"/>
            <a:ext cx="6463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(x, f(x)) </a:t>
            </a:r>
            <a:endParaRPr lang="en-US" sz="1050" dirty="0"/>
          </a:p>
        </p:txBody>
      </p:sp>
      <p:sp>
        <p:nvSpPr>
          <p:cNvPr id="27" name="Rectangle 26"/>
          <p:cNvSpPr/>
          <p:nvPr/>
        </p:nvSpPr>
        <p:spPr>
          <a:xfrm>
            <a:off x="3200401" y="1371600"/>
            <a:ext cx="95410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(</a:t>
            </a:r>
            <a:r>
              <a:rPr lang="en-US" sz="1050" dirty="0" err="1"/>
              <a:t>x+h</a:t>
            </a:r>
            <a:r>
              <a:rPr lang="en-US" sz="1050" dirty="0"/>
              <a:t>, f(</a:t>
            </a:r>
            <a:r>
              <a:rPr lang="en-US" sz="1050" dirty="0" err="1"/>
              <a:t>x+h</a:t>
            </a:r>
            <a:r>
              <a:rPr lang="en-US" sz="1050" dirty="0"/>
              <a:t>)) </a:t>
            </a:r>
            <a:endParaRPr lang="en-US" sz="1050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3143250" y="1028700"/>
            <a:ext cx="1428750" cy="32575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028950" y="1543051"/>
            <a:ext cx="1543050" cy="27431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4316905" y="1573705"/>
            <a:ext cx="26495" cy="1912445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486151" y="3486150"/>
            <a:ext cx="800099" cy="26496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657600" y="3486150"/>
            <a:ext cx="228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h</a:t>
            </a:r>
            <a:endParaRPr lang="en-US" sz="1050" dirty="0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3429003" y="3486150"/>
            <a:ext cx="514347" cy="17745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3943350" y="2650804"/>
            <a:ext cx="2" cy="835346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2857501" y="2457450"/>
            <a:ext cx="95410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(</a:t>
            </a:r>
            <a:r>
              <a:rPr lang="en-US" sz="1050" dirty="0" err="1"/>
              <a:t>x+h</a:t>
            </a:r>
            <a:r>
              <a:rPr lang="en-US" sz="1050" dirty="0"/>
              <a:t>, f(</a:t>
            </a:r>
            <a:r>
              <a:rPr lang="en-US" sz="1050" dirty="0" err="1"/>
              <a:t>x+h</a:t>
            </a:r>
            <a:r>
              <a:rPr lang="en-US" sz="1050" dirty="0"/>
              <a:t>))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65532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27" grpId="0"/>
      <p:bldP spid="27" grpId="1"/>
      <p:bldP spid="43" grpId="0"/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86050" y="3257550"/>
            <a:ext cx="40005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04595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Given the points (x, f(x)) and (</a:t>
            </a:r>
            <a:r>
              <a:rPr lang="en-US" sz="2700" dirty="0" err="1"/>
              <a:t>x+h</a:t>
            </a:r>
            <a:r>
              <a:rPr lang="en-US" sz="2700" dirty="0"/>
              <a:t>, f(</a:t>
            </a:r>
            <a:r>
              <a:rPr lang="en-US" sz="2700" dirty="0" err="1"/>
              <a:t>x+h</a:t>
            </a:r>
            <a:r>
              <a:rPr lang="en-US" sz="2700" dirty="0"/>
              <a:t>))..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275" y="1543050"/>
            <a:ext cx="8867955" cy="1771650"/>
          </a:xfrm>
        </p:spPr>
        <p:txBody>
          <a:bodyPr>
            <a:normAutofit fontScale="32500" lnSpcReduction="20000"/>
          </a:bodyPr>
          <a:lstStyle/>
          <a:p>
            <a:r>
              <a:rPr lang="en-US" sz="4500" dirty="0" smtClean="0">
                <a:solidFill>
                  <a:schemeClr val="tx1"/>
                </a:solidFill>
              </a:rPr>
              <a:t>As the secant line gets closer to being a tangent, slope approaches the slope of the tangent line.</a:t>
            </a:r>
          </a:p>
          <a:p>
            <a:endParaRPr lang="en-US" sz="4500" dirty="0" smtClean="0">
              <a:solidFill>
                <a:schemeClr val="tx1"/>
              </a:solidFill>
            </a:endParaRPr>
          </a:p>
          <a:p>
            <a:r>
              <a:rPr lang="en-US" sz="4500" dirty="0" smtClean="0">
                <a:solidFill>
                  <a:schemeClr val="tx1"/>
                </a:solidFill>
              </a:rPr>
              <a:t>As h </a:t>
            </a:r>
            <a:r>
              <a:rPr lang="en-US" sz="4500" dirty="0" smtClean="0">
                <a:solidFill>
                  <a:schemeClr val="tx1"/>
                </a:solidFill>
                <a:sym typeface="Wingdings" pitchFamily="2" charset="2"/>
              </a:rPr>
              <a:t> 0 the slope  is undefined so we need to use limits to determine its value. </a:t>
            </a:r>
            <a:endParaRPr lang="en-US" sz="45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885950" y="708422"/>
          <a:ext cx="2597727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1269720" imgH="419040" progId="Equation.3">
                  <p:embed/>
                </p:oleObj>
              </mc:Choice>
              <mc:Fallback>
                <p:oleObj name="Equation" r:id="rId3" imgW="12697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708422"/>
                        <a:ext cx="2597727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4545807" y="708421"/>
          <a:ext cx="2312194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5" imgW="1130040" imgH="393480" progId="Equation.3">
                  <p:embed/>
                </p:oleObj>
              </mc:Choice>
              <mc:Fallback>
                <p:oleObj name="Equation" r:id="rId5" imgW="1130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5807" y="708421"/>
                        <a:ext cx="2312194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2743200" y="3314700"/>
          <a:ext cx="388349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7" imgW="1485720" imgH="393480" progId="Equation.3">
                  <p:embed/>
                </p:oleObj>
              </mc:Choice>
              <mc:Fallback>
                <p:oleObj name="Equation" r:id="rId7" imgW="1485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314700"/>
                        <a:ext cx="3883495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1200150" y="4514850"/>
            <a:ext cx="7143750" cy="8001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</a:t>
            </a:r>
            <a:r>
              <a:rPr lang="en-US" sz="2400" dirty="0"/>
              <a:t>limit is the </a:t>
            </a:r>
            <a:r>
              <a:rPr lang="en-US" sz="2400" b="1" dirty="0">
                <a:latin typeface="Berlin Sans FB Demi" pitchFamily="34" charset="0"/>
              </a:rPr>
              <a:t>DERIVATIVE</a:t>
            </a:r>
            <a:r>
              <a:rPr lang="en-US" sz="2400" dirty="0"/>
              <a:t> of the function f(x)!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16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notations for derivatives: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29138" y="2490788"/>
          <a:ext cx="857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138" y="2490788"/>
                        <a:ext cx="857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1371600" y="1371600"/>
          <a:ext cx="6515100" cy="966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5" imgW="2654280" imgH="393480" progId="Equation.3">
                  <p:embed/>
                </p:oleObj>
              </mc:Choice>
              <mc:Fallback>
                <p:oleObj name="Equation" r:id="rId5" imgW="2654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371600"/>
                        <a:ext cx="6515100" cy="9660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212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try one..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00" y="1152475"/>
            <a:ext cx="5571515" cy="34164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Find the derivative using the formal definition: 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(x) = 2x 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054885" y="569343"/>
                <a:ext cx="3777415" cy="3794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endParaRPr lang="en-US" sz="100" dirty="0"/>
              </a:p>
              <a:p>
                <a:pPr marL="342900" indent="-342900">
                  <a:buAutoNum type="arabicPeriod"/>
                </a:pPr>
                <a:r>
                  <a:rPr lang="en-US" sz="2400" dirty="0" smtClean="0"/>
                  <a:t>Everywhere you see an “x” replace it with “</a:t>
                </a:r>
                <a:r>
                  <a:rPr lang="en-US" sz="2400" dirty="0" err="1" smtClean="0"/>
                  <a:t>x+h</a:t>
                </a:r>
                <a:r>
                  <a:rPr lang="en-US" sz="2400" dirty="0" smtClean="0"/>
                  <a:t>”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 smtClean="0"/>
                  <a:t>Then subtract the original equation 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 smtClean="0"/>
                  <a:t>Then divide by h 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 smtClean="0"/>
                  <a:t>SIMPLIFY until you can sub in zero 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885" y="569343"/>
                <a:ext cx="3777415" cy="3794500"/>
              </a:xfrm>
              <a:prstGeom prst="rect">
                <a:avLst/>
              </a:prstGeom>
              <a:blipFill rotWithShape="0">
                <a:blip r:embed="rId2"/>
                <a:stretch>
                  <a:fillRect l="-2097" r="-3065" b="-2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02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derivative: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>
                <a:solidFill>
                  <a:schemeClr val="tx1"/>
                </a:solidFill>
              </a:rPr>
              <a:t>f</a:t>
            </a:r>
            <a:r>
              <a:rPr lang="en-US" sz="2400" dirty="0" smtClean="0">
                <a:solidFill>
                  <a:schemeClr val="tx1"/>
                </a:solidFill>
              </a:rPr>
              <a:t>(x) = x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 + 3x – 1 </a:t>
            </a: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054885" y="569343"/>
                <a:ext cx="3777415" cy="3794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endParaRPr lang="en-US" sz="100" dirty="0"/>
              </a:p>
              <a:p>
                <a:pPr marL="342900" indent="-342900">
                  <a:buAutoNum type="arabicPeriod"/>
                </a:pPr>
                <a:r>
                  <a:rPr lang="en-US" sz="2400" dirty="0" smtClean="0"/>
                  <a:t>Everywhere you see an “x” replace it with “</a:t>
                </a:r>
                <a:r>
                  <a:rPr lang="en-US" sz="2400" dirty="0" err="1" smtClean="0"/>
                  <a:t>x+h</a:t>
                </a:r>
                <a:r>
                  <a:rPr lang="en-US" sz="2400" dirty="0" smtClean="0"/>
                  <a:t>”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 smtClean="0"/>
                  <a:t>Then subtract the original equation 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 smtClean="0"/>
                  <a:t>Then divide by h 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 smtClean="0"/>
                  <a:t>SIMPLIFY until you can sub in zero 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885" y="569343"/>
                <a:ext cx="3777415" cy="3794500"/>
              </a:xfrm>
              <a:prstGeom prst="rect">
                <a:avLst/>
              </a:prstGeom>
              <a:blipFill rotWithShape="0">
                <a:blip r:embed="rId2"/>
                <a:stretch>
                  <a:fillRect l="-2097" r="-3065" b="-2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150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24951" cy="339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24951" cy="339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1625" y="3545675"/>
            <a:ext cx="3038475" cy="12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72149" cy="39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840142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375" y="252675"/>
            <a:ext cx="8822876" cy="294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375" y="252675"/>
            <a:ext cx="8822876" cy="294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7250" y="3373750"/>
            <a:ext cx="5234100" cy="7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44651" cy="456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226</Words>
  <Application>Microsoft Office PowerPoint</Application>
  <PresentationFormat>On-screen Show (16:9)</PresentationFormat>
  <Paragraphs>35</Paragraphs>
  <Slides>24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Berlin Sans FB Demi</vt:lpstr>
      <vt:lpstr>Cambria Math</vt:lpstr>
      <vt:lpstr>Wingdings</vt:lpstr>
      <vt:lpstr>Simple Light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Tangent line to a curve</vt:lpstr>
      <vt:lpstr>How can we find the slope of a tangent line?</vt:lpstr>
      <vt:lpstr>Given the points (x, f(x)) and (x+h, f(x+h))..</vt:lpstr>
      <vt:lpstr>Other notations for derivatives: </vt:lpstr>
      <vt:lpstr>Let’s try one..  </vt:lpstr>
      <vt:lpstr>Find the derivative: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Leigh Stallworth</dc:creator>
  <cp:lastModifiedBy>Leigh Stallworth</cp:lastModifiedBy>
  <cp:revision>2</cp:revision>
  <dcterms:modified xsi:type="dcterms:W3CDTF">2017-10-10T15:55:11Z</dcterms:modified>
</cp:coreProperties>
</file>